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9" r:id="rId15"/>
    <p:sldId id="277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57524-0B14-40C5-89AB-F63A95222C92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3AE83-D574-4E5B-8F2E-881231623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8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3AE83-D574-4E5B-8F2E-881231623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7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BD6-F45C-4B25-AA9A-27CEC4DB78A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425D-342B-4E53-99E0-10E968E9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BD6-F45C-4B25-AA9A-27CEC4DB78A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425D-342B-4E53-99E0-10E968E9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4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BD6-F45C-4B25-AA9A-27CEC4DB78A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425D-342B-4E53-99E0-10E968E9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0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0" y="578735"/>
            <a:ext cx="10661650" cy="5495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05833" cy="6918854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84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20750" y="1762390"/>
            <a:ext cx="5049858" cy="445900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492053" y="6561667"/>
            <a:ext cx="2975239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b="1" spc="25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CONFIDENTIAL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60636" y="6555771"/>
            <a:ext cx="992628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167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53004" y="6555771"/>
            <a:ext cx="992628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167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745373" y="6555771"/>
            <a:ext cx="992628" cy="2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167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14" name="Picture 13" descr="U Health_horizontal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6400271"/>
            <a:ext cx="1299104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147094" y="6547115"/>
            <a:ext cx="10605823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532543" y="1762390"/>
            <a:ext cx="5049858" cy="445900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738001" y="6238875"/>
            <a:ext cx="6454000" cy="30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296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BD6-F45C-4B25-AA9A-27CEC4DB78A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425D-342B-4E53-99E0-10E968E9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2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BD6-F45C-4B25-AA9A-27CEC4DB78A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425D-342B-4E53-99E0-10E968E9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BD6-F45C-4B25-AA9A-27CEC4DB78A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425D-342B-4E53-99E0-10E968E9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BD6-F45C-4B25-AA9A-27CEC4DB78A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425D-342B-4E53-99E0-10E968E9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BD6-F45C-4B25-AA9A-27CEC4DB78A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425D-342B-4E53-99E0-10E968E9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0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BD6-F45C-4B25-AA9A-27CEC4DB78A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425D-342B-4E53-99E0-10E968E9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BD6-F45C-4B25-AA9A-27CEC4DB78A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425D-342B-4E53-99E0-10E968E9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8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0BD6-F45C-4B25-AA9A-27CEC4DB78A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425D-342B-4E53-99E0-10E968E9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5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0BD6-F45C-4B25-AA9A-27CEC4DB78A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1425D-342B-4E53-99E0-10E968E9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ideeffectspublicmedia.org/post/new-moms-need-daily-addiction-help-stay-recovery-and-stay-their-kid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www.odysseyhouse.org/services/teen-residenti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cartoonstock.com/directory/h/hold_musics.as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43201" y="228601"/>
            <a:ext cx="6796817" cy="5171659"/>
            <a:chOff x="1828800" y="2991187"/>
            <a:chExt cx="4267200" cy="2915963"/>
          </a:xfrm>
        </p:grpSpPr>
        <p:pic>
          <p:nvPicPr>
            <p:cNvPr id="4" name="Billede 26" descr="dreamstime_Handsoverlappi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991187"/>
              <a:ext cx="4267200" cy="285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2259361" y="4709757"/>
              <a:ext cx="3079216" cy="11973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Glen R. Hanson D.D.S., Ph.D.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Vice Dean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Professor, Pharmacology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</a:rPr>
                <a:t>University of Utah School of Dentistry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200" b="1" i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6173" y="3792878"/>
              <a:ext cx="3972452" cy="64555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defRPr/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Dental Approach to SUD Outcome Mitigation</a:t>
              </a:r>
              <a:endPara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28546" y="5791201"/>
            <a:ext cx="7443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Mission Statement</a:t>
            </a:r>
            <a:r>
              <a:rPr lang="en-US" sz="2400" b="1" dirty="0">
                <a:solidFill>
                  <a:schemeClr val="bg1"/>
                </a:solidFill>
              </a:rPr>
              <a:t>: Provide for the Oral Health Needs of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             Under-Served Populations</a:t>
            </a:r>
          </a:p>
        </p:txBody>
      </p:sp>
    </p:spTree>
    <p:extLst>
      <p:ext uri="{BB962C8B-B14F-4D97-AF65-F5344CB8AC3E}">
        <p14:creationId xmlns:p14="http://schemas.microsoft.com/office/powerpoint/2010/main" val="13872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Odyssey House Findings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990601"/>
            <a:ext cx="792717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-matched demographically and similar dental needs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-similar male and female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FLOSS= 165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Non FLOSS control= 158</a:t>
            </a:r>
          </a:p>
          <a:p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Length of Stay (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FLOSS= 340 days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Control= 122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Treatment completion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FLOSS were 63% more likely to complete than 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Gender differences for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effect</a:t>
            </a:r>
          </a:p>
          <a:p>
            <a:pPr marL="342900" indent="571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males and females similar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effects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18" y="2057400"/>
            <a:ext cx="366105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s-ssl.webflow.com/5982055f4f7eee0001b9aa73/598c3a3122e8860001ae329d_Adol%20Full%20Fro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3820"/>
            <a:ext cx="1983570" cy="13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6677" y="-70021"/>
            <a:ext cx="889217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Implications:</a:t>
            </a:r>
          </a:p>
          <a:p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Improved outcomes for SUD treatment</a:t>
            </a:r>
          </a:p>
          <a:p>
            <a:pPr marL="511175" indent="-342900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- Similar for all drugs (heroin, METH, alcohol, Marijuana)</a:t>
            </a:r>
          </a:p>
          <a:p>
            <a:pPr marL="511175" indent="-342900"/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Mechanism: likely by improving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QoL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OHQoL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Also impacts outcomes of other chronic, serious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long-term disorders that tends to have increased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oral health problems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-e.g.,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Prediabetes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CV disease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Mental health disorders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</p:txBody>
      </p:sp>
      <p:pic>
        <p:nvPicPr>
          <p:cNvPr id="6146" name="Picture 2" descr="533904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76" y="3304032"/>
            <a:ext cx="2484263" cy="16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ownload Obesity Woman Body, Fat Female Belly With A Scar From Abdominal Surgery Close Up Stock Image - Image of fulness, enlarged: 73919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76" y="5085595"/>
            <a:ext cx="2344975" cy="15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1" y="533401"/>
            <a:ext cx="886556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change findings into policy?—i.e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identify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resources to provide dental care to patients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receiving SUD treatment.</a:t>
            </a:r>
          </a:p>
          <a:p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Approached Utah Medicaid Office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based on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FLOSS outcomes recommend expanding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Medicaid Dental coverage to include Medicaid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SUD patients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SUD dental Medicaid program approved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Utah legislature—included ~8,000 SUD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(through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TAM-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Targeted, Adult, Medicaid) program).</a:t>
            </a:r>
          </a:p>
        </p:txBody>
      </p:sp>
    </p:spTree>
    <p:extLst>
      <p:ext uri="{BB962C8B-B14F-4D97-AF65-F5344CB8AC3E}">
        <p14:creationId xmlns:p14="http://schemas.microsoft.com/office/powerpoint/2010/main" val="266311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533401"/>
            <a:ext cx="50593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H.B. 435: sponsored by Rep.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Steve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Eliason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Medicaid Dental Benefits</a:t>
            </a:r>
          </a:p>
        </p:txBody>
      </p:sp>
      <p:pic>
        <p:nvPicPr>
          <p:cNvPr id="5122" name="Picture 2" descr="C:\Users\u0034814\Desktop\FLOSS grant\HB0435 SUD bill\HB0435  2018_files\ELI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1828800" cy="24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257800"/>
            <a:ext cx="79768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“…If a waiver is approved…the department shall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provide dental services to an individual who…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receiving treatment for substance use disorder…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the University of Utah School of Dentistry…”</a:t>
            </a:r>
          </a:p>
        </p:txBody>
      </p:sp>
    </p:spTree>
    <p:extLst>
      <p:ext uri="{BB962C8B-B14F-4D97-AF65-F5344CB8AC3E}">
        <p14:creationId xmlns:p14="http://schemas.microsoft.com/office/powerpoint/2010/main" val="196554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179" y="323391"/>
            <a:ext cx="11822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u="sng" dirty="0">
                <a:solidFill>
                  <a:srgbClr val="FFFF00"/>
                </a:solidFill>
                <a:latin typeface="UArial"/>
                <a:cs typeface="Arial" panose="020B0604020202020204" pitchFamily="34" charset="0"/>
              </a:rPr>
              <a:t>2017 restored </a:t>
            </a:r>
            <a:r>
              <a:rPr lang="en-US" sz="2000" b="1" dirty="0">
                <a:solidFill>
                  <a:srgbClr val="FFFF00"/>
                </a:solidFill>
                <a:latin typeface="UArial"/>
                <a:cs typeface="Arial" panose="020B0604020202020204" pitchFamily="34" charset="0"/>
              </a:rPr>
              <a:t>comprehensive dental, integrative dental care to Medicaid </a:t>
            </a:r>
            <a:r>
              <a:rPr lang="en-US" sz="2000" b="1" u="sng" dirty="0">
                <a:solidFill>
                  <a:srgbClr val="FFFF00"/>
                </a:solidFill>
                <a:latin typeface="UArial"/>
                <a:cs typeface="Arial" panose="020B0604020202020204" pitchFamily="34" charset="0"/>
              </a:rPr>
              <a:t>“</a:t>
            </a:r>
            <a:r>
              <a:rPr lang="en-US" sz="2000" b="1" i="1" u="sng" dirty="0">
                <a:solidFill>
                  <a:srgbClr val="FFFF00"/>
                </a:solidFill>
                <a:latin typeface="UArial"/>
                <a:cs typeface="Arial" panose="020B0604020202020204" pitchFamily="34" charset="0"/>
              </a:rPr>
              <a:t>blind and disabled”</a:t>
            </a:r>
            <a:endParaRPr lang="en-US" sz="2000" b="1" u="sng" dirty="0">
              <a:solidFill>
                <a:srgbClr val="FFFF00"/>
              </a:solidFill>
              <a:latin typeface="UArial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00" y="1326798"/>
            <a:ext cx="1162561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extended dental services to Medicaid TAM (Targeted Adult Medicaid) patients</a:t>
            </a:r>
          </a:p>
          <a:p>
            <a:endParaRPr lang="en-US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extended dental services to Medicaid Elderly (&gt;65 years of age)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342900"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Sole-source State-wide contract with UUSOD to provide dental care for all qualifying 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groups (</a:t>
            </a:r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TAM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-UUSOD-affiliated clinics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*including former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dental facilities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Rose Park and  Ogden clinics)</a:t>
            </a:r>
          </a:p>
          <a:p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-Unique state-wide (including all rural communities) partnerships with 300 dentists</a:t>
            </a:r>
          </a:p>
        </p:txBody>
      </p:sp>
    </p:spTree>
    <p:extLst>
      <p:ext uri="{BB962C8B-B14F-4D97-AF65-F5344CB8AC3E}">
        <p14:creationId xmlns:p14="http://schemas.microsoft.com/office/powerpoint/2010/main" val="15295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98" y="537582"/>
            <a:ext cx="10661650" cy="549537"/>
          </a:xfrm>
        </p:spPr>
        <p:txBody>
          <a:bodyPr/>
          <a:lstStyle/>
          <a:p>
            <a:r>
              <a:rPr lang="en-US" sz="3000" b="1" dirty="0">
                <a:solidFill>
                  <a:srgbClr val="FFFF00"/>
                </a:solidFill>
              </a:rPr>
              <a:t>STATEWIDE COMMUNITY PARTNERS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97497" y="1374722"/>
            <a:ext cx="5776072" cy="4750648"/>
          </a:xfrm>
        </p:spPr>
        <p:txBody>
          <a:bodyPr/>
          <a:lstStyle/>
          <a:p>
            <a:r>
              <a:rPr lang="en-US" sz="2167" b="1" dirty="0">
                <a:solidFill>
                  <a:srgbClr val="FFFF00"/>
                </a:solidFill>
              </a:rPr>
              <a:t>We have the potential to care for more than 70,000 adults throughout Utah. </a:t>
            </a:r>
          </a:p>
          <a:p>
            <a:endParaRPr lang="en-US" sz="2167" b="1" dirty="0">
              <a:solidFill>
                <a:srgbClr val="FFFF00"/>
              </a:solidFill>
            </a:endParaRPr>
          </a:p>
          <a:p>
            <a:r>
              <a:rPr lang="en-US" sz="2167" b="1" dirty="0">
                <a:solidFill>
                  <a:srgbClr val="FFFF00"/>
                </a:solidFill>
              </a:rPr>
              <a:t>We partner with a network of 300+ dentists statewide for additional Medicaid (including TAM patients) coverage.</a:t>
            </a:r>
          </a:p>
          <a:p>
            <a:pPr marL="0" indent="0">
              <a:buNone/>
            </a:pPr>
            <a:endParaRPr lang="en-US" sz="2167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667" b="1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B9FADF29-D1DE-4EC4-95D4-7B8289211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85" y="1095774"/>
            <a:ext cx="3936018" cy="50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045" y="241460"/>
            <a:ext cx="23823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61967" y="119450"/>
            <a:ext cx="9068508" cy="6522660"/>
            <a:chOff x="0" y="152400"/>
            <a:chExt cx="9068508" cy="6522660"/>
          </a:xfrm>
        </p:grpSpPr>
        <p:pic>
          <p:nvPicPr>
            <p:cNvPr id="1026" name="Picture 2" descr="Related imag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6918773" cy="563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0" y="5105400"/>
              <a:ext cx="9068508" cy="1569660"/>
            </a:xfrm>
            <a:prstGeom prst="rect">
              <a:avLst/>
            </a:prstGeom>
            <a:solidFill>
              <a:srgbClr val="993366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Informal Roman" panose="030604020304060B0204" pitchFamily="66" charset="0"/>
                </a:rPr>
                <a:t>“Your Call Is Monitored for Quality Assurance. Anyone Who</a:t>
              </a:r>
            </a:p>
            <a:p>
              <a:r>
                <a:rPr lang="en-US" sz="3200" b="1" dirty="0">
                  <a:latin typeface="Informal Roman" panose="030604020304060B0204" pitchFamily="66" charset="0"/>
                </a:rPr>
                <a:t> Stays on Hold for 15 Minutes is a </a:t>
              </a:r>
              <a:r>
                <a:rPr lang="en-US" sz="3200" b="1" u="sng" dirty="0">
                  <a:latin typeface="Informal Roman" panose="030604020304060B0204" pitchFamily="66" charset="0"/>
                </a:rPr>
                <a:t>LOSER</a:t>
              </a:r>
              <a:r>
                <a:rPr lang="en-US" sz="3200" b="1" dirty="0">
                  <a:latin typeface="Informal Roman" panose="030604020304060B0204" pitchFamily="66" charset="0"/>
                </a:rPr>
                <a:t>—So we’re </a:t>
              </a:r>
            </a:p>
            <a:p>
              <a:r>
                <a:rPr lang="en-US" sz="3200" b="1" dirty="0">
                  <a:latin typeface="Informal Roman" panose="030604020304060B0204" pitchFamily="66" charset="0"/>
                </a:rPr>
                <a:t>                 HANGING UP. 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4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28601"/>
            <a:ext cx="7848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These results represent the  outcomes of a 3-year </a:t>
            </a: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HRSA-supported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to determine the effects of providing </a:t>
            </a: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health/dental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clients/patients who are in established </a:t>
            </a: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programs for SUD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(Substance </a:t>
            </a:r>
          </a:p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Disorders).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Referred to as FLOSS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acilitating a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ifetime of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 Health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ustainability for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ubstance Use Disorders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and Families)</a:t>
            </a:r>
          </a:p>
          <a:p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program represented a partnership between the U of U SOD and </a:t>
            </a:r>
          </a:p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treatment programs at </a:t>
            </a: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Step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Odyssey Houses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472" y="304800"/>
            <a:ext cx="8685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Introduce SUD Case Managers to oral health 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elements in their SUD clients</a:t>
            </a:r>
          </a:p>
        </p:txBody>
      </p:sp>
      <p:pic>
        <p:nvPicPr>
          <p:cNvPr id="1026" name="Picture 2" descr="https://baltar.asoshared.com/~aparrish/wp-content/uploads/2015/10/recovery_casemanagement_3-e1445419488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1"/>
            <a:ext cx="3729440" cy="22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ethmouth7.jp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5271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1" y="914401"/>
            <a:ext cx="66634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Results From 1</a:t>
            </a:r>
            <a:r>
              <a:rPr lang="en-US" sz="4400" b="1" baseline="30000" dirty="0">
                <a:solidFill>
                  <a:srgbClr val="FFFF00"/>
                </a:solidFill>
              </a:rPr>
              <a:t>st</a:t>
            </a:r>
            <a:r>
              <a:rPr lang="en-US" sz="4400" b="1" dirty="0">
                <a:solidFill>
                  <a:srgbClr val="FFFF00"/>
                </a:solidFill>
              </a:rPr>
              <a:t> Step House</a:t>
            </a:r>
          </a:p>
        </p:txBody>
      </p:sp>
      <p:pic>
        <p:nvPicPr>
          <p:cNvPr id="1026" name="Picture 2" descr="Donate | First Step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717279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4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0034814\Desktop\FLOSS grant\Recent outcomes data 12.15.17\JADA FLOSS paper 2018\Uploaded elements\Carter's figures\Revised Figures\Revised Figur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30857"/>
            <a:ext cx="669645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9331" y="5715001"/>
            <a:ext cx="7523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50% of FLOSS patients (DT) used heroin as their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preferred drug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8966" y="76200"/>
            <a:ext cx="666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Patient Drug-of-Preference Demographics—</a:t>
            </a:r>
          </a:p>
        </p:txBody>
      </p:sp>
    </p:spTree>
    <p:extLst>
      <p:ext uri="{BB962C8B-B14F-4D97-AF65-F5344CB8AC3E}">
        <p14:creationId xmlns:p14="http://schemas.microsoft.com/office/powerpoint/2010/main" val="33669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0034814\Desktop\FLOSS grant\Recent outcomes data 12.15.17\JADA FLOSS paper 2018\Uploaded elements\Carter's figures\Old figures\Figu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95800" y="-533400"/>
            <a:ext cx="304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029201"/>
            <a:ext cx="8355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DT clients were in treatment for almost 2X longer; much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 likely to drop out; and more likely to complete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1" y="381001"/>
            <a:ext cx="446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Duration of Treatment</a:t>
            </a:r>
          </a:p>
        </p:txBody>
      </p:sp>
    </p:spTree>
    <p:extLst>
      <p:ext uri="{BB962C8B-B14F-4D97-AF65-F5344CB8AC3E}">
        <p14:creationId xmlns:p14="http://schemas.microsoft.com/office/powerpoint/2010/main" val="15575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0034814\Desktop\FLOSS grant\Recent outcomes data 12.15.17\JADA FLOSS paper 2018\Uploaded elements\Carter's figures\Revised Figures\Revised. Figur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7552000" cy="46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1" y="5715001"/>
            <a:ext cx="7601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FLOSS patients much less likely to be homeless at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28169"/>
            <a:ext cx="4183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Effect on Homelessness</a:t>
            </a:r>
          </a:p>
        </p:txBody>
      </p:sp>
    </p:spTree>
    <p:extLst>
      <p:ext uri="{BB962C8B-B14F-4D97-AF65-F5344CB8AC3E}">
        <p14:creationId xmlns:p14="http://schemas.microsoft.com/office/powerpoint/2010/main" val="35767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0034814\Desktop\FLOSS grant\Recent outcomes data 12.15.17\JADA FLOSS paper 2018\Uploaded elements\Carter's figures\Revised Figures\Revised.Figur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5" y="228600"/>
            <a:ext cx="7547429" cy="46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1" y="5410201"/>
            <a:ext cx="7566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FLOSS clients much more likely to be employed at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time of discharge</a:t>
            </a:r>
          </a:p>
        </p:txBody>
      </p:sp>
    </p:spTree>
    <p:extLst>
      <p:ext uri="{BB962C8B-B14F-4D97-AF65-F5344CB8AC3E}">
        <p14:creationId xmlns:p14="http://schemas.microsoft.com/office/powerpoint/2010/main" val="16397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0034814\Desktop\FLOSS grant\Recent outcomes data 12.15.17\JADA FLOSS paper 2018\Uploaded elements\Carter's figures\Revised Figures\Revised.Figure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52400"/>
            <a:ext cx="7547429" cy="46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410201"/>
            <a:ext cx="8113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FLOSS patients much more likely to be abstinent from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drug use at time of discharge.</a:t>
            </a:r>
          </a:p>
        </p:txBody>
      </p:sp>
    </p:spTree>
    <p:extLst>
      <p:ext uri="{BB962C8B-B14F-4D97-AF65-F5344CB8AC3E}">
        <p14:creationId xmlns:p14="http://schemas.microsoft.com/office/powerpoint/2010/main" val="50267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665</Words>
  <Application>Microsoft Office PowerPoint</Application>
  <PresentationFormat>Widescreen</PresentationFormat>
  <Paragraphs>113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Informal Roman</vt:lpstr>
      <vt:lpstr>Times New Roman</vt:lpstr>
      <vt:lpstr>UArial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STATEWIDE COMMUNITY PARTNERS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Hanson</dc:creator>
  <cp:lastModifiedBy>Ryan Schlehuber</cp:lastModifiedBy>
  <cp:revision>21</cp:revision>
  <dcterms:created xsi:type="dcterms:W3CDTF">2022-02-22T20:28:09Z</dcterms:created>
  <dcterms:modified xsi:type="dcterms:W3CDTF">2022-05-19T14:10:23Z</dcterms:modified>
</cp:coreProperties>
</file>